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8E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2958" y="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 u="heavy">
                <a:solidFill>
                  <a:srgbClr val="575757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 u="heavy">
                <a:solidFill>
                  <a:srgbClr val="575757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 u="heavy">
                <a:solidFill>
                  <a:srgbClr val="575757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41198" y="438150"/>
            <a:ext cx="6858000" cy="9418320"/>
          </a:xfrm>
          <a:custGeom>
            <a:avLst/>
            <a:gdLst/>
            <a:ahLst/>
            <a:cxnLst/>
            <a:rect l="l" t="t" r="r" b="b"/>
            <a:pathLst>
              <a:path w="6858000" h="9418320">
                <a:moveTo>
                  <a:pt x="1143000" y="0"/>
                </a:moveTo>
                <a:lnTo>
                  <a:pt x="1094613" y="1016"/>
                </a:lnTo>
                <a:lnTo>
                  <a:pt x="1046861" y="3937"/>
                </a:lnTo>
                <a:lnTo>
                  <a:pt x="999617" y="8890"/>
                </a:lnTo>
                <a:lnTo>
                  <a:pt x="953007" y="15748"/>
                </a:lnTo>
                <a:lnTo>
                  <a:pt x="906907" y="24384"/>
                </a:lnTo>
                <a:lnTo>
                  <a:pt x="861568" y="34925"/>
                </a:lnTo>
                <a:lnTo>
                  <a:pt x="816914" y="47244"/>
                </a:lnTo>
                <a:lnTo>
                  <a:pt x="773023" y="61214"/>
                </a:lnTo>
                <a:lnTo>
                  <a:pt x="729907" y="76962"/>
                </a:lnTo>
                <a:lnTo>
                  <a:pt x="687616" y="94361"/>
                </a:lnTo>
                <a:lnTo>
                  <a:pt x="646201" y="113284"/>
                </a:lnTo>
                <a:lnTo>
                  <a:pt x="605688" y="133985"/>
                </a:lnTo>
                <a:lnTo>
                  <a:pt x="566127" y="156083"/>
                </a:lnTo>
                <a:lnTo>
                  <a:pt x="527558" y="179705"/>
                </a:lnTo>
                <a:lnTo>
                  <a:pt x="490004" y="204851"/>
                </a:lnTo>
                <a:lnTo>
                  <a:pt x="453517" y="231394"/>
                </a:lnTo>
                <a:lnTo>
                  <a:pt x="418147" y="259207"/>
                </a:lnTo>
                <a:lnTo>
                  <a:pt x="383908" y="288544"/>
                </a:lnTo>
                <a:lnTo>
                  <a:pt x="350862" y="319024"/>
                </a:lnTo>
                <a:lnTo>
                  <a:pt x="319049" y="350901"/>
                </a:lnTo>
                <a:lnTo>
                  <a:pt x="288493" y="383921"/>
                </a:lnTo>
                <a:lnTo>
                  <a:pt x="259232" y="418211"/>
                </a:lnTo>
                <a:lnTo>
                  <a:pt x="231330" y="453517"/>
                </a:lnTo>
                <a:lnTo>
                  <a:pt x="204800" y="489966"/>
                </a:lnTo>
                <a:lnTo>
                  <a:pt x="179705" y="527558"/>
                </a:lnTo>
                <a:lnTo>
                  <a:pt x="156070" y="566166"/>
                </a:lnTo>
                <a:lnTo>
                  <a:pt x="133934" y="605663"/>
                </a:lnTo>
                <a:lnTo>
                  <a:pt x="113347" y="646176"/>
                </a:lnTo>
                <a:lnTo>
                  <a:pt x="94335" y="687578"/>
                </a:lnTo>
                <a:lnTo>
                  <a:pt x="76949" y="729869"/>
                </a:lnTo>
                <a:lnTo>
                  <a:pt x="61213" y="773049"/>
                </a:lnTo>
                <a:lnTo>
                  <a:pt x="47193" y="816991"/>
                </a:lnTo>
                <a:lnTo>
                  <a:pt x="34912" y="861568"/>
                </a:lnTo>
                <a:lnTo>
                  <a:pt x="24409" y="906907"/>
                </a:lnTo>
                <a:lnTo>
                  <a:pt x="15722" y="953008"/>
                </a:lnTo>
                <a:lnTo>
                  <a:pt x="8902" y="999616"/>
                </a:lnTo>
                <a:lnTo>
                  <a:pt x="3987" y="1046861"/>
                </a:lnTo>
                <a:lnTo>
                  <a:pt x="1003" y="1094740"/>
                </a:lnTo>
                <a:lnTo>
                  <a:pt x="0" y="1143000"/>
                </a:lnTo>
                <a:lnTo>
                  <a:pt x="0" y="8275320"/>
                </a:lnTo>
                <a:lnTo>
                  <a:pt x="1003" y="8323580"/>
                </a:lnTo>
                <a:lnTo>
                  <a:pt x="3987" y="8371433"/>
                </a:lnTo>
                <a:lnTo>
                  <a:pt x="8902" y="8418677"/>
                </a:lnTo>
                <a:lnTo>
                  <a:pt x="15722" y="8465337"/>
                </a:lnTo>
                <a:lnTo>
                  <a:pt x="24409" y="8511362"/>
                </a:lnTo>
                <a:lnTo>
                  <a:pt x="34912" y="8556726"/>
                </a:lnTo>
                <a:lnTo>
                  <a:pt x="47193" y="8601379"/>
                </a:lnTo>
                <a:lnTo>
                  <a:pt x="61213" y="8645283"/>
                </a:lnTo>
                <a:lnTo>
                  <a:pt x="76949" y="8688400"/>
                </a:lnTo>
                <a:lnTo>
                  <a:pt x="94335" y="8730678"/>
                </a:lnTo>
                <a:lnTo>
                  <a:pt x="113347" y="8772093"/>
                </a:lnTo>
                <a:lnTo>
                  <a:pt x="133934" y="8812606"/>
                </a:lnTo>
                <a:lnTo>
                  <a:pt x="156070" y="8852166"/>
                </a:lnTo>
                <a:lnTo>
                  <a:pt x="179705" y="8890749"/>
                </a:lnTo>
                <a:lnTo>
                  <a:pt x="204800" y="8928303"/>
                </a:lnTo>
                <a:lnTo>
                  <a:pt x="231330" y="8964777"/>
                </a:lnTo>
                <a:lnTo>
                  <a:pt x="259232" y="9000159"/>
                </a:lnTo>
                <a:lnTo>
                  <a:pt x="288493" y="9034386"/>
                </a:lnTo>
                <a:lnTo>
                  <a:pt x="319049" y="9067431"/>
                </a:lnTo>
                <a:lnTo>
                  <a:pt x="350862" y="9099257"/>
                </a:lnTo>
                <a:lnTo>
                  <a:pt x="383908" y="9129814"/>
                </a:lnTo>
                <a:lnTo>
                  <a:pt x="418147" y="9159062"/>
                </a:lnTo>
                <a:lnTo>
                  <a:pt x="453517" y="9186976"/>
                </a:lnTo>
                <a:lnTo>
                  <a:pt x="490004" y="9213494"/>
                </a:lnTo>
                <a:lnTo>
                  <a:pt x="527558" y="9238602"/>
                </a:lnTo>
                <a:lnTo>
                  <a:pt x="566127" y="9262237"/>
                </a:lnTo>
                <a:lnTo>
                  <a:pt x="605688" y="9284373"/>
                </a:lnTo>
                <a:lnTo>
                  <a:pt x="646201" y="9304959"/>
                </a:lnTo>
                <a:lnTo>
                  <a:pt x="687616" y="9323971"/>
                </a:lnTo>
                <a:lnTo>
                  <a:pt x="729907" y="9341358"/>
                </a:lnTo>
                <a:lnTo>
                  <a:pt x="773023" y="9357080"/>
                </a:lnTo>
                <a:lnTo>
                  <a:pt x="816914" y="9371114"/>
                </a:lnTo>
                <a:lnTo>
                  <a:pt x="861568" y="9383395"/>
                </a:lnTo>
                <a:lnTo>
                  <a:pt x="906907" y="9393897"/>
                </a:lnTo>
                <a:lnTo>
                  <a:pt x="953007" y="9402572"/>
                </a:lnTo>
                <a:lnTo>
                  <a:pt x="999617" y="9409404"/>
                </a:lnTo>
                <a:lnTo>
                  <a:pt x="1046861" y="9414319"/>
                </a:lnTo>
                <a:lnTo>
                  <a:pt x="1094613" y="9417304"/>
                </a:lnTo>
                <a:lnTo>
                  <a:pt x="1143000" y="9418307"/>
                </a:lnTo>
                <a:lnTo>
                  <a:pt x="5715000" y="9418307"/>
                </a:lnTo>
                <a:lnTo>
                  <a:pt x="5763260" y="9417304"/>
                </a:lnTo>
                <a:lnTo>
                  <a:pt x="5811139" y="9414319"/>
                </a:lnTo>
                <a:lnTo>
                  <a:pt x="5858383" y="9409404"/>
                </a:lnTo>
                <a:lnTo>
                  <a:pt x="5904992" y="9402572"/>
                </a:lnTo>
                <a:lnTo>
                  <a:pt x="5950966" y="9393897"/>
                </a:lnTo>
                <a:lnTo>
                  <a:pt x="5996432" y="9383395"/>
                </a:lnTo>
                <a:lnTo>
                  <a:pt x="6041009" y="9371114"/>
                </a:lnTo>
                <a:lnTo>
                  <a:pt x="6084951" y="9357080"/>
                </a:lnTo>
                <a:lnTo>
                  <a:pt x="6128004" y="9341358"/>
                </a:lnTo>
                <a:lnTo>
                  <a:pt x="6170295" y="9323971"/>
                </a:lnTo>
                <a:lnTo>
                  <a:pt x="6211824" y="9304959"/>
                </a:lnTo>
                <a:lnTo>
                  <a:pt x="6252210" y="9284373"/>
                </a:lnTo>
                <a:lnTo>
                  <a:pt x="6291834" y="9262237"/>
                </a:lnTo>
                <a:lnTo>
                  <a:pt x="6330442" y="9238602"/>
                </a:lnTo>
                <a:lnTo>
                  <a:pt x="6367907" y="9213494"/>
                </a:lnTo>
                <a:lnTo>
                  <a:pt x="6404483" y="9186976"/>
                </a:lnTo>
                <a:lnTo>
                  <a:pt x="6439789" y="9159062"/>
                </a:lnTo>
                <a:lnTo>
                  <a:pt x="6474079" y="9129814"/>
                </a:lnTo>
                <a:lnTo>
                  <a:pt x="6507099" y="9099257"/>
                </a:lnTo>
                <a:lnTo>
                  <a:pt x="6538976" y="9067431"/>
                </a:lnTo>
                <a:lnTo>
                  <a:pt x="6569456" y="9034386"/>
                </a:lnTo>
                <a:lnTo>
                  <a:pt x="6598792" y="9000159"/>
                </a:lnTo>
                <a:lnTo>
                  <a:pt x="6626606" y="8964777"/>
                </a:lnTo>
                <a:lnTo>
                  <a:pt x="6653149" y="8928303"/>
                </a:lnTo>
                <a:lnTo>
                  <a:pt x="6678295" y="8890749"/>
                </a:lnTo>
                <a:lnTo>
                  <a:pt x="6701917" y="8852166"/>
                </a:lnTo>
                <a:lnTo>
                  <a:pt x="6724015" y="8812606"/>
                </a:lnTo>
                <a:lnTo>
                  <a:pt x="6744588" y="8772093"/>
                </a:lnTo>
                <a:lnTo>
                  <a:pt x="6763638" y="8730678"/>
                </a:lnTo>
                <a:lnTo>
                  <a:pt x="6781038" y="8688400"/>
                </a:lnTo>
                <a:lnTo>
                  <a:pt x="6796786" y="8645283"/>
                </a:lnTo>
                <a:lnTo>
                  <a:pt x="6810756" y="8601379"/>
                </a:lnTo>
                <a:lnTo>
                  <a:pt x="6823075" y="8556726"/>
                </a:lnTo>
                <a:lnTo>
                  <a:pt x="6833615" y="8511362"/>
                </a:lnTo>
                <a:lnTo>
                  <a:pt x="6842252" y="8465337"/>
                </a:lnTo>
                <a:lnTo>
                  <a:pt x="6849109" y="8418677"/>
                </a:lnTo>
                <a:lnTo>
                  <a:pt x="6853936" y="8371433"/>
                </a:lnTo>
                <a:lnTo>
                  <a:pt x="6856984" y="8323580"/>
                </a:lnTo>
                <a:lnTo>
                  <a:pt x="6858000" y="8275320"/>
                </a:lnTo>
                <a:lnTo>
                  <a:pt x="6858000" y="1143000"/>
                </a:lnTo>
                <a:lnTo>
                  <a:pt x="6856984" y="1094740"/>
                </a:lnTo>
                <a:lnTo>
                  <a:pt x="6853936" y="1046861"/>
                </a:lnTo>
                <a:lnTo>
                  <a:pt x="6849109" y="999616"/>
                </a:lnTo>
                <a:lnTo>
                  <a:pt x="6842252" y="953008"/>
                </a:lnTo>
                <a:lnTo>
                  <a:pt x="6833615" y="906907"/>
                </a:lnTo>
                <a:lnTo>
                  <a:pt x="6823075" y="861568"/>
                </a:lnTo>
                <a:lnTo>
                  <a:pt x="6810756" y="816991"/>
                </a:lnTo>
                <a:lnTo>
                  <a:pt x="6796786" y="773049"/>
                </a:lnTo>
                <a:lnTo>
                  <a:pt x="6781038" y="729869"/>
                </a:lnTo>
                <a:lnTo>
                  <a:pt x="6763638" y="687578"/>
                </a:lnTo>
                <a:lnTo>
                  <a:pt x="6744588" y="646176"/>
                </a:lnTo>
                <a:lnTo>
                  <a:pt x="6724015" y="605663"/>
                </a:lnTo>
                <a:lnTo>
                  <a:pt x="6701917" y="566166"/>
                </a:lnTo>
                <a:lnTo>
                  <a:pt x="6678295" y="527558"/>
                </a:lnTo>
                <a:lnTo>
                  <a:pt x="6653149" y="489966"/>
                </a:lnTo>
                <a:lnTo>
                  <a:pt x="6626606" y="453517"/>
                </a:lnTo>
                <a:lnTo>
                  <a:pt x="6598792" y="418211"/>
                </a:lnTo>
                <a:lnTo>
                  <a:pt x="6569456" y="383921"/>
                </a:lnTo>
                <a:lnTo>
                  <a:pt x="6538976" y="350901"/>
                </a:lnTo>
                <a:lnTo>
                  <a:pt x="6507099" y="319024"/>
                </a:lnTo>
                <a:lnTo>
                  <a:pt x="6474079" y="288544"/>
                </a:lnTo>
                <a:lnTo>
                  <a:pt x="6439789" y="259207"/>
                </a:lnTo>
                <a:lnTo>
                  <a:pt x="6404483" y="231394"/>
                </a:lnTo>
                <a:lnTo>
                  <a:pt x="6367907" y="204851"/>
                </a:lnTo>
                <a:lnTo>
                  <a:pt x="6330442" y="179705"/>
                </a:lnTo>
                <a:lnTo>
                  <a:pt x="6291834" y="156083"/>
                </a:lnTo>
                <a:lnTo>
                  <a:pt x="6252210" y="133985"/>
                </a:lnTo>
                <a:lnTo>
                  <a:pt x="6211824" y="113284"/>
                </a:lnTo>
                <a:lnTo>
                  <a:pt x="6170295" y="94361"/>
                </a:lnTo>
                <a:lnTo>
                  <a:pt x="6128004" y="76962"/>
                </a:lnTo>
                <a:lnTo>
                  <a:pt x="6084951" y="61214"/>
                </a:lnTo>
                <a:lnTo>
                  <a:pt x="6041009" y="47244"/>
                </a:lnTo>
                <a:lnTo>
                  <a:pt x="5996432" y="34925"/>
                </a:lnTo>
                <a:lnTo>
                  <a:pt x="5950966" y="24384"/>
                </a:lnTo>
                <a:lnTo>
                  <a:pt x="5904992" y="15748"/>
                </a:lnTo>
                <a:lnTo>
                  <a:pt x="5858383" y="8890"/>
                </a:lnTo>
                <a:lnTo>
                  <a:pt x="5811139" y="3937"/>
                </a:lnTo>
                <a:lnTo>
                  <a:pt x="5763260" y="1016"/>
                </a:lnTo>
                <a:lnTo>
                  <a:pt x="5715000" y="0"/>
                </a:lnTo>
                <a:lnTo>
                  <a:pt x="1143000" y="0"/>
                </a:lnTo>
                <a:close/>
              </a:path>
            </a:pathLst>
          </a:custGeom>
          <a:ln w="25400">
            <a:solidFill>
              <a:srgbClr val="92D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95526" y="779729"/>
            <a:ext cx="4181347" cy="4229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 u="heavy">
                <a:solidFill>
                  <a:srgbClr val="575757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81429" y="1460648"/>
            <a:ext cx="4770374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01625">
              <a:lnSpc>
                <a:spcPct val="100000"/>
              </a:lnSpc>
              <a:spcBef>
                <a:spcPts val="105"/>
              </a:spcBef>
            </a:pPr>
            <a:r>
              <a:rPr lang="en-US" sz="2800" u="none" spc="-5" dirty="0" smtClean="0"/>
              <a:t> </a:t>
            </a:r>
            <a:r>
              <a:rPr sz="2800" u="none" spc="-5" dirty="0" smtClean="0">
                <a:solidFill>
                  <a:schemeClr val="accent6"/>
                </a:solidFill>
              </a:rPr>
              <a:t>Welcome </a:t>
            </a:r>
            <a:r>
              <a:rPr sz="2800" u="none" dirty="0">
                <a:solidFill>
                  <a:schemeClr val="accent6"/>
                </a:solidFill>
              </a:rPr>
              <a:t>to </a:t>
            </a:r>
            <a:r>
              <a:rPr sz="2800" u="none" dirty="0">
                <a:solidFill>
                  <a:srgbClr val="92D050"/>
                </a:solidFill>
              </a:rPr>
              <a:t>LYFE</a:t>
            </a:r>
            <a:r>
              <a:rPr sz="2800" u="none" spc="-180" dirty="0">
                <a:solidFill>
                  <a:srgbClr val="92D050"/>
                </a:solidFill>
              </a:rPr>
              <a:t> </a:t>
            </a:r>
            <a:r>
              <a:rPr sz="2800" u="none" dirty="0" smtClean="0">
                <a:solidFill>
                  <a:srgbClr val="0070C0"/>
                </a:solidFill>
              </a:rPr>
              <a:t>2021-2022</a:t>
            </a:r>
            <a:r>
              <a:rPr lang="en-US" sz="2800" u="none" dirty="0" smtClean="0">
                <a:solidFill>
                  <a:schemeClr val="accent6"/>
                </a:solidFill>
              </a:rPr>
              <a:t>!</a:t>
            </a:r>
            <a:endParaRPr sz="2800" u="none" dirty="0">
              <a:solidFill>
                <a:schemeClr val="accent6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3400" y="1981200"/>
            <a:ext cx="6702287" cy="540660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93420" algn="ctr">
              <a:lnSpc>
                <a:spcPct val="100000"/>
              </a:lnSpc>
              <a:spcBef>
                <a:spcPts val="100"/>
              </a:spcBef>
            </a:pPr>
            <a:r>
              <a:rPr b="1" spc="-10" dirty="0" smtClean="0">
                <a:solidFill>
                  <a:srgbClr val="92D050"/>
                </a:solidFill>
                <a:latin typeface="Calibri"/>
                <a:cs typeface="Calibri"/>
              </a:rPr>
              <a:t>Below</a:t>
            </a:r>
            <a:r>
              <a:rPr b="1" spc="-50" dirty="0" smtClean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b="1" spc="-10" dirty="0">
                <a:solidFill>
                  <a:srgbClr val="92D050"/>
                </a:solidFill>
                <a:latin typeface="Calibri"/>
                <a:cs typeface="Calibri"/>
              </a:rPr>
              <a:t>are</a:t>
            </a:r>
            <a:r>
              <a:rPr b="1" spc="-65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b="1" spc="-10" dirty="0">
                <a:solidFill>
                  <a:srgbClr val="92D050"/>
                </a:solidFill>
                <a:latin typeface="Calibri"/>
                <a:cs typeface="Calibri"/>
              </a:rPr>
              <a:t>reminders</a:t>
            </a:r>
            <a:r>
              <a:rPr b="1" spc="-50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b="1" spc="-10" dirty="0">
                <a:solidFill>
                  <a:srgbClr val="92D050"/>
                </a:solidFill>
                <a:latin typeface="Calibri"/>
                <a:cs typeface="Calibri"/>
              </a:rPr>
              <a:t>to</a:t>
            </a:r>
            <a:r>
              <a:rPr b="1" spc="-40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b="1" spc="-10" dirty="0">
                <a:solidFill>
                  <a:srgbClr val="92D050"/>
                </a:solidFill>
                <a:latin typeface="Calibri"/>
                <a:cs typeface="Calibri"/>
              </a:rPr>
              <a:t>ensure</a:t>
            </a:r>
            <a:r>
              <a:rPr b="1" spc="-50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b="1" spc="-15" dirty="0">
                <a:solidFill>
                  <a:srgbClr val="92D050"/>
                </a:solidFill>
                <a:latin typeface="Calibri"/>
                <a:cs typeface="Calibri"/>
              </a:rPr>
              <a:t>you</a:t>
            </a:r>
            <a:r>
              <a:rPr b="1" spc="-95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92D050"/>
                </a:solidFill>
                <a:latin typeface="Calibri"/>
                <a:cs typeface="Calibri"/>
              </a:rPr>
              <a:t>and</a:t>
            </a:r>
          </a:p>
          <a:p>
            <a:pPr marL="403860" algn="ctr">
              <a:lnSpc>
                <a:spcPct val="100000"/>
              </a:lnSpc>
            </a:pPr>
            <a:r>
              <a:rPr b="1" spc="-15" dirty="0">
                <a:solidFill>
                  <a:srgbClr val="92D050"/>
                </a:solidFill>
                <a:latin typeface="Calibri"/>
                <a:cs typeface="Calibri"/>
              </a:rPr>
              <a:t>your</a:t>
            </a:r>
            <a:r>
              <a:rPr b="1" spc="-40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b="1" spc="-15" dirty="0">
                <a:solidFill>
                  <a:srgbClr val="92D050"/>
                </a:solidFill>
                <a:latin typeface="Calibri"/>
                <a:cs typeface="Calibri"/>
              </a:rPr>
              <a:t>family</a:t>
            </a:r>
            <a:r>
              <a:rPr b="1" spc="-25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b="1" spc="-20" dirty="0">
                <a:solidFill>
                  <a:srgbClr val="92D050"/>
                </a:solidFill>
                <a:latin typeface="Calibri"/>
                <a:cs typeface="Calibri"/>
              </a:rPr>
              <a:t>have</a:t>
            </a:r>
            <a:r>
              <a:rPr b="1" spc="-65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92D050"/>
                </a:solidFill>
                <a:latin typeface="Calibri"/>
                <a:cs typeface="Calibri"/>
              </a:rPr>
              <a:t>a</a:t>
            </a:r>
            <a:r>
              <a:rPr b="1" spc="-5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b="1" spc="-20" dirty="0">
                <a:solidFill>
                  <a:srgbClr val="92D050"/>
                </a:solidFill>
                <a:latin typeface="Calibri"/>
                <a:cs typeface="Calibri"/>
              </a:rPr>
              <a:t>safe</a:t>
            </a:r>
            <a:r>
              <a:rPr b="1" spc="-65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92D050"/>
                </a:solidFill>
                <a:latin typeface="Calibri"/>
                <a:cs typeface="Calibri"/>
              </a:rPr>
              <a:t>and</a:t>
            </a:r>
            <a:r>
              <a:rPr b="1" spc="-40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b="1" spc="-10" dirty="0">
                <a:solidFill>
                  <a:srgbClr val="92D050"/>
                </a:solidFill>
                <a:latin typeface="Calibri"/>
                <a:cs typeface="Calibri"/>
              </a:rPr>
              <a:t>successful</a:t>
            </a:r>
            <a:r>
              <a:rPr b="1" spc="-40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b="1" spc="-15" dirty="0">
                <a:solidFill>
                  <a:srgbClr val="92D050"/>
                </a:solidFill>
                <a:latin typeface="Calibri"/>
                <a:cs typeface="Calibri"/>
              </a:rPr>
              <a:t>start</a:t>
            </a:r>
            <a:r>
              <a:rPr b="1" spc="-75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b="1" spc="-10" dirty="0">
                <a:solidFill>
                  <a:srgbClr val="92D050"/>
                </a:solidFill>
                <a:latin typeface="Calibri"/>
                <a:cs typeface="Calibri"/>
              </a:rPr>
              <a:t>to</a:t>
            </a:r>
            <a:r>
              <a:rPr b="1" spc="-30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b="1" dirty="0" smtClean="0">
                <a:solidFill>
                  <a:srgbClr val="92D050"/>
                </a:solidFill>
                <a:latin typeface="Calibri"/>
                <a:cs typeface="Calibri"/>
              </a:rPr>
              <a:t>the</a:t>
            </a:r>
            <a:r>
              <a:rPr lang="en-US" b="1" dirty="0" smtClean="0">
                <a:solidFill>
                  <a:srgbClr val="92D050"/>
                </a:solidFill>
                <a:latin typeface="Calibri"/>
                <a:cs typeface="Calibri"/>
              </a:rPr>
              <a:t> school</a:t>
            </a:r>
            <a:r>
              <a:rPr b="1" spc="-100" dirty="0" smtClean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b="1" spc="-55" dirty="0" smtClean="0">
                <a:solidFill>
                  <a:srgbClr val="92D050"/>
                </a:solidFill>
                <a:latin typeface="Calibri"/>
                <a:cs typeface="Calibri"/>
              </a:rPr>
              <a:t>year</a:t>
            </a:r>
            <a:r>
              <a:rPr lang="en-US" b="1" spc="-55" dirty="0" smtClean="0">
                <a:solidFill>
                  <a:srgbClr val="92D050"/>
                </a:solidFill>
                <a:latin typeface="Calibri"/>
                <a:cs typeface="Calibri"/>
              </a:rPr>
              <a:t> on September 13</a:t>
            </a:r>
            <a:r>
              <a:rPr lang="en-US" b="1" spc="-55" baseline="30000" dirty="0" smtClean="0">
                <a:solidFill>
                  <a:srgbClr val="92D050"/>
                </a:solidFill>
                <a:latin typeface="Calibri"/>
                <a:cs typeface="Calibri"/>
              </a:rPr>
              <a:t>th</a:t>
            </a:r>
            <a:r>
              <a:rPr lang="en-US" b="1" spc="-55" dirty="0" smtClean="0">
                <a:solidFill>
                  <a:srgbClr val="92D050"/>
                </a:solidFill>
                <a:latin typeface="Calibri"/>
                <a:cs typeface="Calibri"/>
              </a:rPr>
              <a:t>!</a:t>
            </a:r>
            <a:endParaRPr b="1" dirty="0">
              <a:solidFill>
                <a:srgbClr val="92D050"/>
              </a:solidFill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dirty="0">
              <a:solidFill>
                <a:schemeClr val="accent6"/>
              </a:solid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tabLst>
                <a:tab pos="274955" algn="l"/>
              </a:tabLst>
            </a:pPr>
            <a:r>
              <a:rPr sz="1000" spc="-5" dirty="0">
                <a:solidFill>
                  <a:schemeClr val="accent6"/>
                </a:solidFill>
                <a:latin typeface="Symbol"/>
                <a:cs typeface="Symbol"/>
              </a:rPr>
              <a:t></a:t>
            </a:r>
            <a:r>
              <a:rPr sz="1000" spc="-5" dirty="0">
                <a:solidFill>
                  <a:schemeClr val="accent6"/>
                </a:solidFill>
                <a:latin typeface="Times New Roman"/>
                <a:cs typeface="Times New Roman"/>
              </a:rPr>
              <a:t>	</a:t>
            </a:r>
            <a:r>
              <a:rPr sz="1400" b="1" spc="-5" dirty="0">
                <a:solidFill>
                  <a:schemeClr val="accent6"/>
                </a:solidFill>
                <a:latin typeface="Calibri"/>
                <a:cs typeface="Calibri"/>
              </a:rPr>
              <a:t>Does</a:t>
            </a:r>
            <a:r>
              <a:rPr sz="1400" b="1" spc="-35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chemeClr val="accent6"/>
                </a:solidFill>
                <a:latin typeface="Calibri"/>
                <a:cs typeface="Calibri"/>
              </a:rPr>
              <a:t>your</a:t>
            </a:r>
            <a:r>
              <a:rPr sz="1400" b="1" spc="-55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chemeClr val="accent6"/>
                </a:solidFill>
                <a:latin typeface="Calibri"/>
                <a:cs typeface="Calibri"/>
              </a:rPr>
              <a:t>child</a:t>
            </a:r>
            <a:r>
              <a:rPr sz="1400" b="1" spc="-3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chemeClr val="accent6"/>
                </a:solidFill>
                <a:latin typeface="Calibri"/>
                <a:cs typeface="Calibri"/>
              </a:rPr>
              <a:t>meet</a:t>
            </a:r>
            <a:r>
              <a:rPr sz="1400" b="1" spc="-35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chemeClr val="accent6"/>
                </a:solidFill>
                <a:latin typeface="Calibri"/>
                <a:cs typeface="Calibri"/>
              </a:rPr>
              <a:t>the</a:t>
            </a:r>
            <a:r>
              <a:rPr sz="1400" b="1" spc="-35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chemeClr val="accent6"/>
                </a:solidFill>
                <a:latin typeface="Calibri"/>
                <a:cs typeface="Calibri"/>
              </a:rPr>
              <a:t>required</a:t>
            </a:r>
            <a:r>
              <a:rPr sz="1400" b="1" spc="-45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chemeClr val="accent6"/>
                </a:solidFill>
                <a:latin typeface="Calibri"/>
                <a:cs typeface="Calibri"/>
              </a:rPr>
              <a:t>medical</a:t>
            </a:r>
            <a:r>
              <a:rPr sz="1400" b="1" spc="-35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chemeClr val="accent6"/>
                </a:solidFill>
                <a:latin typeface="Calibri"/>
                <a:cs typeface="Calibri"/>
              </a:rPr>
              <a:t>and</a:t>
            </a:r>
            <a:r>
              <a:rPr sz="1400" b="1" spc="-4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chemeClr val="accent6"/>
                </a:solidFill>
                <a:latin typeface="Calibri"/>
                <a:cs typeface="Calibri"/>
              </a:rPr>
              <a:t>immunizations</a:t>
            </a:r>
            <a:r>
              <a:rPr sz="1400" b="1" spc="-3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sz="1400" b="1" spc="-25" dirty="0">
                <a:solidFill>
                  <a:schemeClr val="accent6"/>
                </a:solidFill>
                <a:latin typeface="Calibri"/>
                <a:cs typeface="Calibri"/>
              </a:rPr>
              <a:t>for</a:t>
            </a:r>
            <a:r>
              <a:rPr sz="1400" b="1" spc="-45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chemeClr val="accent6"/>
                </a:solidFill>
                <a:latin typeface="Calibri"/>
                <a:cs typeface="Calibri"/>
              </a:rPr>
              <a:t>this</a:t>
            </a:r>
            <a:r>
              <a:rPr sz="1400" b="1" spc="-45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chemeClr val="accent6"/>
                </a:solidFill>
                <a:latin typeface="Calibri"/>
                <a:cs typeface="Calibri"/>
              </a:rPr>
              <a:t>year?</a:t>
            </a:r>
            <a:endParaRPr sz="1400" b="1" dirty="0">
              <a:solidFill>
                <a:schemeClr val="accent6"/>
              </a:solidFill>
              <a:latin typeface="Calibri"/>
              <a:cs typeface="Calibri"/>
            </a:endParaRPr>
          </a:p>
          <a:p>
            <a:pPr marL="255270" marR="53340" algn="just">
              <a:lnSpc>
                <a:spcPct val="100000"/>
              </a:lnSpc>
            </a:pPr>
            <a:r>
              <a:rPr lang="en-US" sz="1400" b="1" i="1" spc="-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Talk </a:t>
            </a:r>
            <a:r>
              <a:rPr sz="1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with </a:t>
            </a:r>
            <a:r>
              <a:rPr sz="1400" b="1" i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your </a:t>
            </a:r>
            <a:r>
              <a:rPr sz="1400" b="1" i="1" spc="-1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child’s pediatrician </a:t>
            </a:r>
            <a:r>
              <a:rPr lang="en-US" sz="1400" b="1" i="1" spc="-1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to ensure </a:t>
            </a:r>
            <a:r>
              <a:rPr sz="1400" b="1" i="1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your </a:t>
            </a:r>
            <a:r>
              <a:rPr sz="1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child </a:t>
            </a:r>
            <a:r>
              <a:rPr sz="1400" b="1" i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is </a:t>
            </a:r>
            <a:r>
              <a:rPr sz="1400" b="1" i="1" spc="-1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up-to-date </a:t>
            </a:r>
            <a:r>
              <a:rPr sz="1400" b="1" i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with </a:t>
            </a:r>
            <a:r>
              <a:rPr sz="1400" b="1" i="1" spc="-1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their </a:t>
            </a:r>
            <a:r>
              <a:rPr sz="1400" b="1" i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well-visits  and </a:t>
            </a:r>
            <a:r>
              <a:rPr sz="1400" b="1" i="1" spc="-1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routine vaccinations. </a:t>
            </a:r>
            <a:r>
              <a:rPr sz="1400" b="1" i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This will ensure </a:t>
            </a:r>
            <a:r>
              <a:rPr sz="1400" b="1" i="1" spc="-1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your </a:t>
            </a:r>
            <a:r>
              <a:rPr sz="1400" b="1" i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child is </a:t>
            </a:r>
            <a:r>
              <a:rPr sz="1400" b="1" i="1" spc="-1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prepared for their return to</a:t>
            </a:r>
            <a:r>
              <a:rPr sz="1400" b="1" i="1" spc="-3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</a:t>
            </a:r>
            <a:r>
              <a:rPr sz="1400" b="1" i="1" spc="-4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LYFE!</a:t>
            </a:r>
            <a:endParaRPr sz="1400" b="1" dirty="0">
              <a:solidFill>
                <a:schemeClr val="tx1">
                  <a:lumMod val="75000"/>
                  <a:lumOff val="25000"/>
                </a:schemeClr>
              </a:solidFill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50" b="1" dirty="0">
              <a:solidFill>
                <a:srgbClr val="0070C0"/>
              </a:solid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000" spc="-5" dirty="0">
                <a:solidFill>
                  <a:srgbClr val="0070C0"/>
                </a:solidFill>
                <a:latin typeface="Symbol"/>
                <a:cs typeface="Symbol"/>
              </a:rPr>
              <a:t></a:t>
            </a:r>
            <a:r>
              <a:rPr sz="1000" spc="-5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en-US" sz="1000" spc="-5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en-US" sz="1000" spc="-5" dirty="0" smtClean="0">
                <a:solidFill>
                  <a:srgbClr val="0070C0"/>
                </a:solidFill>
                <a:latin typeface="Times New Roman"/>
                <a:cs typeface="Times New Roman"/>
              </a:rPr>
              <a:t>  </a:t>
            </a:r>
            <a:r>
              <a:rPr sz="1400" b="1" spc="-10" dirty="0" smtClean="0">
                <a:solidFill>
                  <a:srgbClr val="0070C0"/>
                </a:solidFill>
                <a:latin typeface="Calibri"/>
                <a:cs typeface="Calibri"/>
              </a:rPr>
              <a:t>Don’t </a:t>
            </a:r>
            <a:r>
              <a:rPr sz="1400" b="1" spc="-30" dirty="0">
                <a:solidFill>
                  <a:srgbClr val="0070C0"/>
                </a:solidFill>
                <a:latin typeface="Calibri"/>
                <a:cs typeface="Calibri"/>
              </a:rPr>
              <a:t>forget</a:t>
            </a:r>
            <a:r>
              <a:rPr sz="1400" b="1" spc="-75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1400" b="1" spc="5" dirty="0" smtClean="0">
                <a:solidFill>
                  <a:srgbClr val="0070C0"/>
                </a:solidFill>
                <a:latin typeface="Calibri"/>
                <a:cs typeface="Calibri"/>
              </a:rPr>
              <a:t>your</a:t>
            </a:r>
            <a:r>
              <a:rPr lang="en-US" sz="1400" b="1" spc="5" dirty="0" smtClean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1400" b="1" spc="5" dirty="0" smtClean="0">
                <a:solidFill>
                  <a:srgbClr val="0070C0"/>
                </a:solidFill>
                <a:latin typeface="Calibri"/>
                <a:cs typeface="Calibri"/>
              </a:rPr>
              <a:t>mask</a:t>
            </a:r>
            <a:r>
              <a:rPr sz="1400" b="1" spc="5" dirty="0">
                <a:solidFill>
                  <a:srgbClr val="0070C0"/>
                </a:solidFill>
                <a:latin typeface="Calibri"/>
                <a:cs typeface="Calibri"/>
              </a:rPr>
              <a:t>!</a:t>
            </a:r>
            <a:endParaRPr sz="1400" dirty="0">
              <a:solidFill>
                <a:srgbClr val="0070C0"/>
              </a:solidFill>
              <a:latin typeface="Calibri"/>
              <a:cs typeface="Calibri"/>
            </a:endParaRPr>
          </a:p>
          <a:p>
            <a:pPr marL="241300" marR="20320">
              <a:lnSpc>
                <a:spcPct val="100000"/>
              </a:lnSpc>
            </a:pPr>
            <a:r>
              <a:rPr sz="1400" b="1" i="1" spc="-1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Remember </a:t>
            </a:r>
            <a:r>
              <a:rPr sz="1400" b="1" i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you </a:t>
            </a:r>
            <a:r>
              <a:rPr sz="1400" b="1" i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must </a:t>
            </a:r>
            <a:r>
              <a:rPr sz="1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wear a mask </a:t>
            </a:r>
            <a:r>
              <a:rPr sz="1400" b="1" i="1" spc="-1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to </a:t>
            </a:r>
            <a:r>
              <a:rPr sz="1400" b="1" i="1" spc="-2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enter </a:t>
            </a:r>
            <a:r>
              <a:rPr sz="1400" b="1" i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all </a:t>
            </a:r>
            <a:r>
              <a:rPr sz="1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DOE </a:t>
            </a:r>
            <a:r>
              <a:rPr sz="1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buildings.</a:t>
            </a:r>
            <a:r>
              <a:rPr lang="en-US" sz="1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</a:t>
            </a:r>
            <a:r>
              <a:rPr sz="1400" b="1" i="1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Per </a:t>
            </a:r>
            <a:r>
              <a:rPr sz="1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the DOE, </a:t>
            </a:r>
            <a:r>
              <a:rPr sz="1400" b="1" i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children </a:t>
            </a:r>
            <a:r>
              <a:rPr sz="1400" b="1" i="1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two-years </a:t>
            </a:r>
            <a:r>
              <a:rPr sz="1400" b="1" i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old and </a:t>
            </a:r>
            <a:r>
              <a:rPr sz="1400" b="1" i="1" spc="-3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over</a:t>
            </a:r>
            <a:r>
              <a:rPr lang="en-US" sz="1400" b="1" i="1" spc="-3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, </a:t>
            </a:r>
            <a:r>
              <a:rPr sz="1400" b="1" i="1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must</a:t>
            </a:r>
            <a:r>
              <a:rPr sz="1400" b="1" i="1" spc="-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</a:t>
            </a:r>
            <a:r>
              <a:rPr sz="1400" b="1" i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wear</a:t>
            </a:r>
            <a:r>
              <a:rPr sz="1400" b="1" i="1" spc="-3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</a:t>
            </a:r>
            <a:r>
              <a:rPr sz="1400" b="1" i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one</a:t>
            </a:r>
            <a:r>
              <a:rPr sz="1400" b="1" i="1" spc="-6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</a:t>
            </a:r>
            <a:r>
              <a:rPr sz="1400" b="1" i="1" spc="-1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too.</a:t>
            </a:r>
            <a:r>
              <a:rPr sz="1400" b="1" i="1" spc="-3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1400" b="1" i="1" spc="-1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Refer </a:t>
            </a:r>
            <a:r>
              <a:rPr sz="1400" b="1" i="1" spc="-1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to</a:t>
            </a:r>
            <a:r>
              <a:rPr sz="1400" b="1" i="1" spc="-2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</a:t>
            </a:r>
            <a:r>
              <a:rPr sz="1400" b="1" i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the</a:t>
            </a:r>
            <a:r>
              <a:rPr sz="1400" b="1" i="1" spc="-1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</a:t>
            </a:r>
            <a:r>
              <a:rPr sz="1400" b="1" i="1" spc="-2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NYC  </a:t>
            </a:r>
            <a:r>
              <a:rPr lang="en-US" sz="1400" b="1" i="1" spc="-1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DOE’s </a:t>
            </a:r>
            <a:r>
              <a:rPr sz="1400" b="1" i="1" spc="-1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website </a:t>
            </a:r>
            <a:r>
              <a:rPr sz="1400" b="1" i="1" spc="-1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for up-to-date information </a:t>
            </a:r>
            <a:r>
              <a:rPr lang="en-US" sz="1400" b="1" i="1" spc="-1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about</a:t>
            </a:r>
            <a:r>
              <a:rPr sz="1400" b="1" i="1" spc="-1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</a:t>
            </a:r>
            <a:r>
              <a:rPr sz="1400" b="1" i="1" spc="-1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health </a:t>
            </a:r>
            <a:r>
              <a:rPr sz="1400" b="1" i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and </a:t>
            </a:r>
            <a:r>
              <a:rPr sz="1400" b="1" i="1" spc="-1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safety </a:t>
            </a:r>
            <a:r>
              <a:rPr sz="1400" b="1" i="1" spc="-1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procedures</a:t>
            </a:r>
            <a:r>
              <a:rPr sz="1400" b="1" i="1" spc="-1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.</a:t>
            </a:r>
            <a:endParaRPr sz="1400" b="1" dirty="0">
              <a:solidFill>
                <a:schemeClr val="tx1">
                  <a:lumMod val="75000"/>
                  <a:lumOff val="25000"/>
                </a:schemeClr>
              </a:solidFill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50" dirty="0">
              <a:solidFill>
                <a:srgbClr val="7030A0"/>
              </a:solid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000" spc="-5" dirty="0" smtClean="0">
                <a:solidFill>
                  <a:srgbClr val="92D050"/>
                </a:solidFill>
                <a:latin typeface="Symbol"/>
                <a:cs typeface="Symbol"/>
              </a:rPr>
              <a:t></a:t>
            </a:r>
            <a:r>
              <a:rPr sz="1000" spc="-5" dirty="0" smtClean="0">
                <a:solidFill>
                  <a:srgbClr val="92D050"/>
                </a:solidFill>
                <a:latin typeface="Times New Roman"/>
                <a:cs typeface="Times New Roman"/>
              </a:rPr>
              <a:t> </a:t>
            </a:r>
            <a:r>
              <a:rPr lang="en-US" sz="1000" spc="-5" dirty="0" smtClean="0">
                <a:solidFill>
                  <a:srgbClr val="92D050"/>
                </a:solidFill>
                <a:latin typeface="Times New Roman"/>
                <a:cs typeface="Times New Roman"/>
              </a:rPr>
              <a:t>   </a:t>
            </a:r>
            <a:r>
              <a:rPr sz="1400" b="1" spc="-5" dirty="0" smtClean="0">
                <a:solidFill>
                  <a:srgbClr val="92D050"/>
                </a:solidFill>
                <a:latin typeface="Calibri"/>
                <a:cs typeface="Calibri"/>
              </a:rPr>
              <a:t>New</a:t>
            </a:r>
            <a:r>
              <a:rPr sz="1400" b="1" spc="-30" dirty="0" smtClean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sz="1400" b="1" spc="-15" dirty="0" smtClean="0">
                <a:solidFill>
                  <a:srgbClr val="92D050"/>
                </a:solidFill>
                <a:latin typeface="Calibri"/>
                <a:cs typeface="Calibri"/>
              </a:rPr>
              <a:t>telephone</a:t>
            </a:r>
            <a:r>
              <a:rPr sz="1400" b="1" spc="-60" dirty="0" smtClean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sz="1400" b="1" spc="-15" dirty="0" smtClean="0">
                <a:solidFill>
                  <a:srgbClr val="92D050"/>
                </a:solidFill>
                <a:latin typeface="Calibri"/>
                <a:cs typeface="Calibri"/>
              </a:rPr>
              <a:t>numbers</a:t>
            </a:r>
            <a:r>
              <a:rPr sz="1400" b="1" spc="-15" dirty="0">
                <a:solidFill>
                  <a:srgbClr val="92D050"/>
                </a:solidFill>
                <a:latin typeface="Calibri"/>
                <a:cs typeface="Calibri"/>
              </a:rPr>
              <a:t>?</a:t>
            </a:r>
            <a:r>
              <a:rPr sz="1400" b="1" spc="-40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rgbClr val="92D050"/>
                </a:solidFill>
                <a:latin typeface="Calibri"/>
                <a:cs typeface="Calibri"/>
              </a:rPr>
              <a:t>Change</a:t>
            </a:r>
            <a:r>
              <a:rPr sz="1400" b="1" spc="-45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92D050"/>
                </a:solidFill>
                <a:latin typeface="Calibri"/>
                <a:cs typeface="Calibri"/>
              </a:rPr>
              <a:t>of</a:t>
            </a:r>
            <a:r>
              <a:rPr sz="1400" b="1" spc="-15" dirty="0">
                <a:solidFill>
                  <a:srgbClr val="92D050"/>
                </a:solidFill>
                <a:latin typeface="Calibri"/>
                <a:cs typeface="Calibri"/>
              </a:rPr>
              <a:t> address?</a:t>
            </a:r>
            <a:r>
              <a:rPr sz="1400" b="1" spc="-45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rgbClr val="92D050"/>
                </a:solidFill>
                <a:latin typeface="Calibri"/>
                <a:cs typeface="Calibri"/>
              </a:rPr>
              <a:t>Updates</a:t>
            </a:r>
            <a:r>
              <a:rPr sz="1400" b="1" spc="-85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92D050"/>
                </a:solidFill>
                <a:latin typeface="Calibri"/>
                <a:cs typeface="Calibri"/>
              </a:rPr>
              <a:t>to</a:t>
            </a:r>
            <a:r>
              <a:rPr sz="1400" b="1" spc="-25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rgbClr val="92D050"/>
                </a:solidFill>
                <a:latin typeface="Calibri"/>
                <a:cs typeface="Calibri"/>
              </a:rPr>
              <a:t>your</a:t>
            </a:r>
            <a:r>
              <a:rPr sz="1400" b="1" spc="-35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sz="1400" b="1" spc="-10" dirty="0" smtClean="0">
                <a:solidFill>
                  <a:srgbClr val="92D050"/>
                </a:solidFill>
                <a:latin typeface="Calibri"/>
                <a:cs typeface="Calibri"/>
              </a:rPr>
              <a:t>emergency</a:t>
            </a:r>
            <a:r>
              <a:rPr lang="en-US" sz="1400" b="1" spc="-10" dirty="0" smtClean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sz="1400" b="1" spc="-10" dirty="0" smtClean="0">
                <a:solidFill>
                  <a:srgbClr val="92D050"/>
                </a:solidFill>
                <a:latin typeface="Calibri"/>
                <a:cs typeface="Calibri"/>
              </a:rPr>
              <a:t>contacts</a:t>
            </a:r>
            <a:r>
              <a:rPr sz="1400" b="1" spc="-10" dirty="0">
                <a:solidFill>
                  <a:srgbClr val="92D050"/>
                </a:solidFill>
                <a:latin typeface="Calibri"/>
                <a:cs typeface="Calibri"/>
              </a:rPr>
              <a:t>?</a:t>
            </a:r>
            <a:endParaRPr sz="1400" dirty="0">
              <a:solidFill>
                <a:srgbClr val="92D050"/>
              </a:solidFill>
              <a:latin typeface="Calibri"/>
              <a:cs typeface="Calibri"/>
            </a:endParaRPr>
          </a:p>
          <a:p>
            <a:pPr marL="241300" marR="51435">
              <a:lnSpc>
                <a:spcPts val="1689"/>
              </a:lnSpc>
              <a:spcBef>
                <a:spcPts val="30"/>
              </a:spcBef>
            </a:pPr>
            <a:r>
              <a:rPr lang="en-US" sz="1400" b="1" i="1" spc="-1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Complete </a:t>
            </a:r>
            <a:r>
              <a:rPr sz="1400" b="1" i="1" spc="-1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your</a:t>
            </a:r>
            <a:r>
              <a:rPr sz="1400" b="1" i="1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</a:t>
            </a:r>
            <a:r>
              <a:rPr sz="1400" b="1" i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blue</a:t>
            </a:r>
            <a:r>
              <a:rPr sz="1400" b="1" i="1" spc="-3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</a:t>
            </a:r>
            <a:r>
              <a:rPr sz="1400" b="1" i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emergency</a:t>
            </a:r>
            <a:r>
              <a:rPr sz="1400" b="1" i="1" spc="-4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</a:t>
            </a:r>
            <a:r>
              <a:rPr sz="1400" b="1" i="1" spc="-1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card </a:t>
            </a:r>
            <a:r>
              <a:rPr sz="1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with</a:t>
            </a:r>
            <a:r>
              <a:rPr sz="1400" b="1" i="1" spc="-3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</a:t>
            </a:r>
            <a:r>
              <a:rPr sz="1400" b="1" i="1" spc="-5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LYFE</a:t>
            </a:r>
            <a:r>
              <a:rPr sz="1400" b="1" i="1" spc="-7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</a:t>
            </a:r>
            <a:r>
              <a:rPr sz="1400" b="1" i="1" spc="-3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staff</a:t>
            </a:r>
            <a:r>
              <a:rPr sz="1400" b="1" i="1" spc="-2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</a:t>
            </a:r>
            <a:r>
              <a:rPr sz="1400" b="1" i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on</a:t>
            </a:r>
            <a:r>
              <a:rPr sz="1400" b="1" i="1" spc="-1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</a:t>
            </a:r>
            <a:r>
              <a:rPr sz="1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the</a:t>
            </a:r>
            <a:r>
              <a:rPr sz="1400" b="1" i="1" spc="-3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</a:t>
            </a:r>
            <a:r>
              <a:rPr sz="1400" b="1" i="1" spc="-1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first</a:t>
            </a:r>
            <a:r>
              <a:rPr sz="1400" b="1" i="1" spc="-2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</a:t>
            </a:r>
            <a:r>
              <a:rPr sz="1400" b="1" i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day</a:t>
            </a:r>
            <a:r>
              <a:rPr sz="1400" b="1" i="1" spc="-2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</a:t>
            </a:r>
            <a:r>
              <a:rPr sz="1400" b="1" i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of</a:t>
            </a:r>
            <a:r>
              <a:rPr sz="1400" b="1" i="1" spc="-3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</a:t>
            </a:r>
            <a:r>
              <a:rPr sz="1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school </a:t>
            </a:r>
            <a:r>
              <a:rPr sz="1400" b="1" i="1" spc="-1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whether </a:t>
            </a:r>
            <a:r>
              <a:rPr sz="1400" b="1" i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you are </a:t>
            </a:r>
            <a:r>
              <a:rPr sz="1400" b="1" i="1" spc="-1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new to </a:t>
            </a:r>
            <a:r>
              <a:rPr sz="1400" b="1" i="1" spc="-5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LYFE </a:t>
            </a:r>
            <a:r>
              <a:rPr sz="1400" b="1" i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or</a:t>
            </a:r>
            <a:r>
              <a:rPr sz="1400" b="1" i="1" spc="-16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</a:t>
            </a:r>
            <a:r>
              <a:rPr sz="1400" b="1" i="1" spc="-1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returning!</a:t>
            </a:r>
            <a:endParaRPr sz="1400" b="1" dirty="0">
              <a:solidFill>
                <a:schemeClr val="tx1">
                  <a:lumMod val="75000"/>
                  <a:lumOff val="25000"/>
                </a:schemeClr>
              </a:solidFill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50" dirty="0">
              <a:solidFill>
                <a:schemeClr val="accent6"/>
              </a:solidFill>
              <a:latin typeface="Calibri"/>
              <a:cs typeface="Calibri"/>
            </a:endParaRPr>
          </a:p>
          <a:p>
            <a:pPr marL="12700">
              <a:lnSpc>
                <a:spcPts val="1670"/>
              </a:lnSpc>
            </a:pPr>
            <a:r>
              <a:rPr sz="1000" spc="-5" dirty="0">
                <a:solidFill>
                  <a:schemeClr val="accent6"/>
                </a:solidFill>
                <a:latin typeface="Symbol"/>
                <a:cs typeface="Symbol"/>
              </a:rPr>
              <a:t></a:t>
            </a:r>
            <a:r>
              <a:rPr sz="1000" spc="-5" dirty="0">
                <a:solidFill>
                  <a:schemeClr val="accent6"/>
                </a:solidFill>
                <a:latin typeface="Times New Roman"/>
                <a:cs typeface="Times New Roman"/>
              </a:rPr>
              <a:t> </a:t>
            </a:r>
            <a:r>
              <a:rPr lang="en-US" sz="1000" spc="-5" dirty="0" smtClean="0">
                <a:solidFill>
                  <a:schemeClr val="accent6"/>
                </a:solidFill>
                <a:latin typeface="Times New Roman"/>
                <a:cs typeface="Times New Roman"/>
              </a:rPr>
              <a:t>   </a:t>
            </a:r>
            <a:r>
              <a:rPr sz="1400" b="1" spc="-20" dirty="0" smtClean="0">
                <a:solidFill>
                  <a:schemeClr val="accent6"/>
                </a:solidFill>
                <a:latin typeface="Calibri"/>
                <a:cs typeface="Calibri"/>
              </a:rPr>
              <a:t>Activated </a:t>
            </a:r>
            <a:r>
              <a:rPr sz="1400" b="1" spc="-15" dirty="0">
                <a:solidFill>
                  <a:schemeClr val="accent6"/>
                </a:solidFill>
                <a:latin typeface="Calibri"/>
                <a:cs typeface="Calibri"/>
              </a:rPr>
              <a:t>your</a:t>
            </a:r>
            <a:r>
              <a:rPr sz="1400" b="1" spc="-55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sz="1400" b="1" spc="-20" dirty="0" smtClean="0">
                <a:solidFill>
                  <a:schemeClr val="accent6"/>
                </a:solidFill>
                <a:latin typeface="Calibri"/>
                <a:cs typeface="Calibri"/>
              </a:rPr>
              <a:t>LYFE</a:t>
            </a:r>
            <a:r>
              <a:rPr lang="en-US" sz="1400" b="1" spc="-20" dirty="0" smtClean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sz="1400" b="1" spc="-20" dirty="0" smtClean="0">
                <a:solidFill>
                  <a:schemeClr val="accent6"/>
                </a:solidFill>
                <a:latin typeface="Calibri"/>
                <a:cs typeface="Calibri"/>
              </a:rPr>
              <a:t>email</a:t>
            </a:r>
            <a:r>
              <a:rPr sz="1400" b="1" spc="-20" dirty="0">
                <a:solidFill>
                  <a:schemeClr val="accent6"/>
                </a:solidFill>
                <a:latin typeface="Calibri"/>
                <a:cs typeface="Calibri"/>
              </a:rPr>
              <a:t>?</a:t>
            </a:r>
            <a:endParaRPr sz="1400" dirty="0">
              <a:solidFill>
                <a:schemeClr val="accent6"/>
              </a:solidFill>
              <a:latin typeface="Calibri"/>
              <a:cs typeface="Calibri"/>
            </a:endParaRPr>
          </a:p>
          <a:p>
            <a:pPr marL="240029" marR="443230">
              <a:lnSpc>
                <a:spcPts val="1720"/>
              </a:lnSpc>
              <a:spcBef>
                <a:spcPts val="10"/>
              </a:spcBef>
            </a:pPr>
            <a:r>
              <a:rPr sz="1400" b="1" i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Activate your </a:t>
            </a:r>
            <a:r>
              <a:rPr sz="1400" b="1" i="1" spc="-5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LYFE </a:t>
            </a:r>
            <a:r>
              <a:rPr sz="1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email </a:t>
            </a:r>
            <a:r>
              <a:rPr sz="1400" b="1" i="1" spc="-1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account to </a:t>
            </a:r>
            <a:r>
              <a:rPr sz="1400" b="1" i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receive </a:t>
            </a:r>
            <a:r>
              <a:rPr sz="1400" b="1" i="1" spc="-5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LYFE </a:t>
            </a:r>
            <a:r>
              <a:rPr sz="1400" b="1" i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information, </a:t>
            </a:r>
            <a:r>
              <a:rPr sz="1400" b="1" i="1" spc="-2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NYC </a:t>
            </a:r>
            <a:r>
              <a:rPr sz="1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DOE </a:t>
            </a:r>
            <a:r>
              <a:rPr sz="1400" b="1" i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updates,</a:t>
            </a:r>
            <a:r>
              <a:rPr sz="1400" b="1" i="1" spc="-229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</a:t>
            </a:r>
            <a:r>
              <a:rPr sz="1400" b="1" i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and  more! </a:t>
            </a:r>
            <a:r>
              <a:rPr sz="1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A </a:t>
            </a:r>
            <a:r>
              <a:rPr sz="1400" b="1" i="1" spc="-5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LYFE </a:t>
            </a:r>
            <a:r>
              <a:rPr sz="1400" b="1" i="1" spc="-3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staff </a:t>
            </a:r>
            <a:r>
              <a:rPr sz="1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member </a:t>
            </a:r>
            <a:r>
              <a:rPr sz="1400" b="1" i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can support you </a:t>
            </a:r>
            <a:r>
              <a:rPr sz="1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with </a:t>
            </a:r>
            <a:r>
              <a:rPr sz="1400" b="1" i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activating your </a:t>
            </a:r>
            <a:r>
              <a:rPr sz="1400" b="1" i="1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account</a:t>
            </a:r>
            <a:r>
              <a:rPr lang="en-US" sz="1400" b="1" i="1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.</a:t>
            </a:r>
            <a:endParaRPr sz="1400" b="1" dirty="0">
              <a:solidFill>
                <a:schemeClr val="tx1">
                  <a:lumMod val="75000"/>
                  <a:lumOff val="25000"/>
                </a:schemeClr>
              </a:solidFill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50" dirty="0">
              <a:latin typeface="Calibri"/>
              <a:cs typeface="Calibri"/>
            </a:endParaRPr>
          </a:p>
          <a:p>
            <a:pPr marL="693420" algn="ctr">
              <a:lnSpc>
                <a:spcPct val="100000"/>
              </a:lnSpc>
              <a:spcBef>
                <a:spcPts val="100"/>
              </a:spcBef>
            </a:pPr>
            <a:r>
              <a:rPr lang="en-US" b="1" spc="-40" dirty="0" smtClean="0">
                <a:solidFill>
                  <a:srgbClr val="92D050"/>
                </a:solidFill>
                <a:cs typeface="Calibri"/>
              </a:rPr>
              <a:t>If you have any questions, connect with the LYFE team. </a:t>
            </a:r>
          </a:p>
          <a:p>
            <a:pPr marL="693420" algn="ctr">
              <a:lnSpc>
                <a:spcPct val="100000"/>
              </a:lnSpc>
              <a:spcBef>
                <a:spcPts val="100"/>
              </a:spcBef>
            </a:pPr>
            <a:r>
              <a:rPr lang="en-US" b="1" spc="-40" dirty="0" smtClean="0">
                <a:solidFill>
                  <a:srgbClr val="92D050"/>
                </a:solidFill>
                <a:cs typeface="Calibri"/>
              </a:rPr>
              <a:t>We are always here to help! </a:t>
            </a:r>
            <a:endParaRPr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199632" y="91439"/>
            <a:ext cx="1377695" cy="8458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Hexagon 4"/>
          <p:cNvSpPr/>
          <p:nvPr/>
        </p:nvSpPr>
        <p:spPr>
          <a:xfrm>
            <a:off x="76200" y="152400"/>
            <a:ext cx="2057400" cy="1737361"/>
          </a:xfrm>
          <a:prstGeom prst="hexagon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533400"/>
            <a:ext cx="121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6"/>
                </a:solidFill>
              </a:rPr>
              <a:t>ENGAGE</a:t>
            </a:r>
          </a:p>
          <a:p>
            <a:pPr algn="ctr"/>
            <a:r>
              <a:rPr lang="en-US" b="1" dirty="0" smtClean="0">
                <a:solidFill>
                  <a:srgbClr val="0070C0"/>
                </a:solidFill>
              </a:rPr>
              <a:t>EMPOWER</a:t>
            </a:r>
          </a:p>
          <a:p>
            <a:pPr algn="ctr"/>
            <a:r>
              <a:rPr lang="en-US" b="1" dirty="0" smtClean="0">
                <a:solidFill>
                  <a:srgbClr val="92D050"/>
                </a:solidFill>
              </a:rPr>
              <a:t>INSPIRE</a:t>
            </a:r>
            <a:endParaRPr lang="en-US" b="1" dirty="0">
              <a:solidFill>
                <a:srgbClr val="92D050"/>
              </a:solidFill>
            </a:endParaRPr>
          </a:p>
        </p:txBody>
      </p:sp>
      <p:sp>
        <p:nvSpPr>
          <p:cNvPr id="6" name="Hexagon 5"/>
          <p:cNvSpPr/>
          <p:nvPr/>
        </p:nvSpPr>
        <p:spPr>
          <a:xfrm>
            <a:off x="4501895" y="7415148"/>
            <a:ext cx="3048000" cy="2579232"/>
          </a:xfrm>
          <a:prstGeom prst="hexagon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61331" y="7491947"/>
            <a:ext cx="292912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STAY </a:t>
            </a:r>
            <a:r>
              <a:rPr lang="en-US" b="1" dirty="0" smtClean="0">
                <a:solidFill>
                  <a:srgbClr val="0070C0"/>
                </a:solidFill>
              </a:rPr>
              <a:t>CONNECTED</a:t>
            </a:r>
            <a:endParaRPr lang="en-US" b="1" dirty="0">
              <a:solidFill>
                <a:srgbClr val="0070C0"/>
              </a:solidFill>
            </a:endParaRPr>
          </a:p>
          <a:p>
            <a:pPr algn="ctr"/>
            <a:r>
              <a:rPr lang="en-US" sz="1400" b="1" dirty="0" smtClean="0">
                <a:solidFill>
                  <a:schemeClr val="accent6"/>
                </a:solidFill>
              </a:rPr>
              <a:t>  </a:t>
            </a:r>
            <a:endParaRPr lang="en-US" sz="1400" b="1" dirty="0">
              <a:solidFill>
                <a:schemeClr val="accent6"/>
              </a:solidFill>
            </a:endParaRPr>
          </a:p>
          <a:p>
            <a:pPr algn="ctr"/>
            <a:r>
              <a:rPr lang="en-US" sz="1400" b="1" dirty="0" smtClean="0">
                <a:solidFill>
                  <a:schemeClr val="accent6"/>
                </a:solidFill>
              </a:rPr>
              <a:t>@LYFENYC</a:t>
            </a:r>
            <a:endParaRPr lang="en-US" sz="1400" b="1" dirty="0">
              <a:solidFill>
                <a:schemeClr val="accent6"/>
              </a:solidFill>
            </a:endParaRPr>
          </a:p>
          <a:p>
            <a:pPr algn="ctr"/>
            <a:endParaRPr lang="en-US" sz="1400" b="1" dirty="0" smtClean="0">
              <a:solidFill>
                <a:schemeClr val="accent6"/>
              </a:solidFill>
            </a:endParaRPr>
          </a:p>
          <a:p>
            <a:pPr algn="ctr"/>
            <a:r>
              <a:rPr lang="en-US" sz="1400" b="1" smtClean="0">
                <a:solidFill>
                  <a:schemeClr val="accent6"/>
                </a:solidFill>
              </a:rPr>
              <a:t> lyfenyc.org</a:t>
            </a:r>
            <a:endParaRPr lang="en-US" sz="1400" b="1" dirty="0" smtClean="0">
              <a:solidFill>
                <a:schemeClr val="accent6"/>
              </a:solidFill>
            </a:endParaRPr>
          </a:p>
          <a:p>
            <a:pPr algn="ctr"/>
            <a:endParaRPr lang="en-US" sz="1400" b="1" dirty="0" smtClean="0">
              <a:solidFill>
                <a:schemeClr val="accent6"/>
              </a:solidFill>
            </a:endParaRPr>
          </a:p>
          <a:p>
            <a:pPr algn="ctr"/>
            <a:r>
              <a:rPr lang="en-US" sz="1400" b="1" dirty="0" smtClean="0">
                <a:solidFill>
                  <a:schemeClr val="accent6"/>
                </a:solidFill>
              </a:rPr>
              <a:t>     facebook.com/</a:t>
            </a:r>
            <a:r>
              <a:rPr lang="en-US" sz="1400" b="1" dirty="0" err="1" smtClean="0">
                <a:solidFill>
                  <a:schemeClr val="accent6"/>
                </a:solidFill>
              </a:rPr>
              <a:t>lyfenyc</a:t>
            </a:r>
            <a:endParaRPr lang="en-US" sz="1400" b="1" dirty="0">
              <a:solidFill>
                <a:schemeClr val="accent6"/>
              </a:solidFill>
            </a:endParaRPr>
          </a:p>
          <a:p>
            <a:pPr algn="ctr"/>
            <a:r>
              <a:rPr lang="en-US" sz="1400" b="1" dirty="0" smtClean="0">
                <a:solidFill>
                  <a:schemeClr val="accent6"/>
                </a:solidFill>
              </a:rPr>
              <a:t>       </a:t>
            </a:r>
            <a:endParaRPr lang="en-US" sz="1400" b="1" dirty="0">
              <a:solidFill>
                <a:schemeClr val="accent6"/>
              </a:solidFill>
            </a:endParaRPr>
          </a:p>
          <a:p>
            <a:pPr algn="ctr"/>
            <a:r>
              <a:rPr lang="en-US" sz="1400" b="1" dirty="0" smtClean="0">
                <a:solidFill>
                  <a:schemeClr val="accent6"/>
                </a:solidFill>
              </a:rPr>
              <a:t>         LYFE@schools.nyc.gov</a:t>
            </a:r>
            <a:endParaRPr lang="en-US" sz="1400" b="1" dirty="0">
              <a:solidFill>
                <a:schemeClr val="accent6"/>
              </a:solidFill>
            </a:endParaRPr>
          </a:p>
          <a:p>
            <a:pPr algn="ctr"/>
            <a:r>
              <a:rPr lang="en-US" sz="1400" b="1" dirty="0" smtClean="0">
                <a:solidFill>
                  <a:schemeClr val="accent6"/>
                </a:solidFill>
              </a:rPr>
              <a:t> </a:t>
            </a:r>
            <a:endParaRPr lang="en-US" sz="1400" b="1" dirty="0">
              <a:solidFill>
                <a:schemeClr val="accent6"/>
              </a:solidFill>
            </a:endParaRPr>
          </a:p>
          <a:p>
            <a:pPr algn="ctr"/>
            <a:endParaRPr lang="en-US" sz="1400" b="1" dirty="0">
              <a:solidFill>
                <a:schemeClr val="accent6"/>
              </a:solidFill>
            </a:endParaRPr>
          </a:p>
          <a:p>
            <a:pPr algn="ctr"/>
            <a:endParaRPr lang="en-US" sz="1400" b="1" dirty="0" smtClean="0">
              <a:solidFill>
                <a:schemeClr val="accent6"/>
              </a:solidFill>
            </a:endParaRPr>
          </a:p>
          <a:p>
            <a:pPr algn="ctr"/>
            <a:endParaRPr lang="en-US" sz="1400" b="1" dirty="0">
              <a:solidFill>
                <a:schemeClr val="accent6"/>
              </a:solidFill>
            </a:endParaRPr>
          </a:p>
          <a:p>
            <a:pPr algn="ctr"/>
            <a:endParaRPr lang="en-US" sz="1400" b="1" dirty="0">
              <a:solidFill>
                <a:schemeClr val="accent6"/>
              </a:solidFill>
            </a:endParaRPr>
          </a:p>
        </p:txBody>
      </p:sp>
      <p:sp>
        <p:nvSpPr>
          <p:cNvPr id="9" name="object 27"/>
          <p:cNvSpPr/>
          <p:nvPr/>
        </p:nvSpPr>
        <p:spPr>
          <a:xfrm>
            <a:off x="5215656" y="8042400"/>
            <a:ext cx="283464" cy="2834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5216" y="8871682"/>
            <a:ext cx="280440" cy="28044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3000" y="9220200"/>
            <a:ext cx="292633" cy="292633"/>
          </a:xfrm>
          <a:prstGeom prst="rect">
            <a:avLst/>
          </a:prstGeom>
        </p:spPr>
      </p:pic>
      <p:pic>
        <p:nvPicPr>
          <p:cNvPr id="12" name="Picture 11" descr="Screen Clippi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292" y="8419432"/>
            <a:ext cx="262108" cy="22632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</TotalTime>
  <Words>231</Words>
  <Application>Microsoft Office PowerPoint</Application>
  <PresentationFormat>Custom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Symbol</vt:lpstr>
      <vt:lpstr>Times New Roman</vt:lpstr>
      <vt:lpstr>Office Theme</vt:lpstr>
      <vt:lpstr> Welcome to LYFE 2021-2022!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LYFE 2020-2021</dc:title>
  <dc:creator>nycdoe</dc:creator>
  <cp:lastModifiedBy>Greene Nyesha</cp:lastModifiedBy>
  <cp:revision>20</cp:revision>
  <dcterms:created xsi:type="dcterms:W3CDTF">2021-08-10T16:21:32Z</dcterms:created>
  <dcterms:modified xsi:type="dcterms:W3CDTF">2021-08-11T16:46:28Z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2020-09-13T00:00:00Z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2021-08-10T00:00:00Z</vt:filetime>
  </property>
</Properties>
</file>